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8" r:id="rId10"/>
    <p:sldId id="262" r:id="rId11"/>
    <p:sldId id="270" r:id="rId12"/>
    <p:sldId id="272" r:id="rId13"/>
    <p:sldId id="263" r:id="rId14"/>
    <p:sldId id="273" r:id="rId15"/>
    <p:sldId id="274" r:id="rId16"/>
    <p:sldId id="275" r:id="rId17"/>
    <p:sldId id="264" r:id="rId18"/>
    <p:sldId id="265" r:id="rId19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7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41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142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646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bf8da8b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bf8da8b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0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c4033f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c4033f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33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0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PLASTRE Hugo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27/01/2025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Spécifications techniques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 dirty="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444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100" b="1" i="1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Côté front-end: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Utilisation pour le front-end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React.js 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et notamment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react-modal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react-router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(affichage de modales, lien dynamique entre les pages, gestion des évènements sur et entre les pages, redirection vers des pages extérieures…).</a:t>
            </a:r>
          </a:p>
          <a:p>
            <a:pPr marL="30480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Tx/>
              <a:buChar char="-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100" b="1" i="1" u="sng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100" b="1" i="1" u="sng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100" b="1" i="1" u="sng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Côté back-end : 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Utilisation pour le back-end de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Express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-FR" sz="105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(authentification, gestion des données stockées type emails, menus précédents,…).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8F7634C2-4A23-4EC2-878D-0FDFE776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71" y="1304003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FF669482-9313-4050-862E-39002B1A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59" y="3560025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chier:Expressjs.png — Wikipédia">
            <a:extLst>
              <a:ext uri="{FF2B5EF4-FFF2-40B4-BE49-F238E27FC236}">
                <a16:creationId xmlns:a16="http://schemas.microsoft.com/office/drawing/2014/main" id="{BC331B84-75D8-4281-BE0A-5D6B968D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06" y="3625727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8" name="Picture 8" descr="MongoDB Logo - PNG Logo Vector Brand Downloads (SVG, EPS)">
            <a:extLst>
              <a:ext uri="{FF2B5EF4-FFF2-40B4-BE49-F238E27FC236}">
                <a16:creationId xmlns:a16="http://schemas.microsoft.com/office/drawing/2014/main" id="{0A31C6D6-EE0A-4A4F-8C3B-1947AD12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85" y="3493479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spécification technique : modale de création d’un plat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222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Captures d’écran de la maquette au niveau de l’ajout d’un plat 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AD98B9-55C9-4368-847E-6C84CFCF4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9" y="1669077"/>
            <a:ext cx="2062791" cy="21040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ACD931-687B-43A6-822D-DF9948BBE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229" y="1669077"/>
            <a:ext cx="1878612" cy="2102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BD17BDC-B757-45F4-A3DE-F73775A6A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332" y="1669077"/>
            <a:ext cx="1878613" cy="21040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B6BF63-075D-4F53-861C-4D1CB8642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571" y="1670199"/>
            <a:ext cx="1845303" cy="210292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95ED2B0-C75F-4E5D-8B0D-CED76B79B954}"/>
              </a:ext>
            </a:extLst>
          </p:cNvPr>
          <p:cNvSpPr/>
          <p:nvPr/>
        </p:nvSpPr>
        <p:spPr>
          <a:xfrm>
            <a:off x="2263487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0162A8A-9A0E-48A2-B844-D280B9C44D5E}"/>
              </a:ext>
            </a:extLst>
          </p:cNvPr>
          <p:cNvSpPr/>
          <p:nvPr/>
        </p:nvSpPr>
        <p:spPr>
          <a:xfrm>
            <a:off x="4377576" y="2485992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C3CBE3C-59E5-4BD5-B9BB-3C642C4256CC}"/>
              </a:ext>
            </a:extLst>
          </p:cNvPr>
          <p:cNvSpPr/>
          <p:nvPr/>
        </p:nvSpPr>
        <p:spPr>
          <a:xfrm>
            <a:off x="6592002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emi-tour 14">
            <a:extLst>
              <a:ext uri="{FF2B5EF4-FFF2-40B4-BE49-F238E27FC236}">
                <a16:creationId xmlns:a16="http://schemas.microsoft.com/office/drawing/2014/main" id="{38F0DDD0-89FC-49E0-9596-1C4961D076AE}"/>
              </a:ext>
            </a:extLst>
          </p:cNvPr>
          <p:cNvSpPr/>
          <p:nvPr/>
        </p:nvSpPr>
        <p:spPr>
          <a:xfrm rot="10800000">
            <a:off x="578223" y="3753369"/>
            <a:ext cx="7413422" cy="55077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727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95B801-6020-4640-BD8F-BEC7389F6083}"/>
              </a:ext>
            </a:extLst>
          </p:cNvPr>
          <p:cNvSpPr txBox="1"/>
          <p:nvPr/>
        </p:nvSpPr>
        <p:spPr>
          <a:xfrm>
            <a:off x="196077" y="4522275"/>
            <a:ext cx="886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latin typeface="Montserrat" panose="020B0604020202020204" charset="0"/>
              </a:rPr>
              <a:t>Itération</a:t>
            </a:r>
            <a:r>
              <a:rPr lang="fr-FR" sz="900" dirty="0">
                <a:latin typeface="Montserrat" panose="020B0604020202020204" charset="0"/>
              </a:rPr>
              <a:t> mise en place : au clic sur l’ajout d’un plat, une modale s’ouvre (utilisation de react-modal) pour afficher un formulaire à remplir avec plusieurs inputs (file, </a:t>
            </a:r>
            <a:r>
              <a:rPr lang="fr-FR" sz="900" dirty="0" err="1">
                <a:latin typeface="Montserrat" panose="020B0604020202020204" charset="0"/>
              </a:rPr>
              <a:t>text</a:t>
            </a:r>
            <a:r>
              <a:rPr lang="fr-FR" sz="900" dirty="0">
                <a:latin typeface="Montserrat" panose="020B0604020202020204" charset="0"/>
              </a:rPr>
              <a:t>…). Ces données sont ensuite stockées dans une base de données et affichées dynamiquement sur la vue de son menu. </a:t>
            </a:r>
          </a:p>
        </p:txBody>
      </p:sp>
    </p:spTree>
    <p:extLst>
      <p:ext uri="{BB962C8B-B14F-4D97-AF65-F5344CB8AC3E}">
        <p14:creationId xmlns:p14="http://schemas.microsoft.com/office/powerpoint/2010/main" val="228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spécification technique : modale de création d’un plat</a:t>
            </a:r>
            <a:endParaRPr sz="18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34775" y="1085525"/>
            <a:ext cx="8320500" cy="222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-FR" sz="105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Captures d’écran de la maquette au niveau de l’ajout d’un plat :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endParaRPr lang="fr-FR" sz="105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Mongodb Icons, Logos, Symbols - Free Download in SVG, PNG, ICO | IconScout">
            <a:extLst>
              <a:ext uri="{FF2B5EF4-FFF2-40B4-BE49-F238E27FC236}">
                <a16:creationId xmlns:a16="http://schemas.microsoft.com/office/drawing/2014/main" id="{89E9B3E0-3553-474D-BE3D-E94BE358A4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95ED2B0-C75F-4E5D-8B0D-CED76B79B954}"/>
              </a:ext>
            </a:extLst>
          </p:cNvPr>
          <p:cNvSpPr/>
          <p:nvPr/>
        </p:nvSpPr>
        <p:spPr>
          <a:xfrm>
            <a:off x="2263487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0162A8A-9A0E-48A2-B844-D280B9C44D5E}"/>
              </a:ext>
            </a:extLst>
          </p:cNvPr>
          <p:cNvSpPr/>
          <p:nvPr/>
        </p:nvSpPr>
        <p:spPr>
          <a:xfrm>
            <a:off x="4377576" y="2485992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C3CBE3C-59E5-4BD5-B9BB-3C642C4256CC}"/>
              </a:ext>
            </a:extLst>
          </p:cNvPr>
          <p:cNvSpPr/>
          <p:nvPr/>
        </p:nvSpPr>
        <p:spPr>
          <a:xfrm rot="10800000">
            <a:off x="6592002" y="2478223"/>
            <a:ext cx="497512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95B801-6020-4640-BD8F-BEC7389F6083}"/>
              </a:ext>
            </a:extLst>
          </p:cNvPr>
          <p:cNvSpPr txBox="1"/>
          <p:nvPr/>
        </p:nvSpPr>
        <p:spPr>
          <a:xfrm>
            <a:off x="335435" y="3621693"/>
            <a:ext cx="381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Montserrat" panose="020B0604020202020204" charset="0"/>
              </a:rPr>
              <a:t>Au clic de validation de création d’un plat, ce plat est stocké côté back-end.</a:t>
            </a:r>
          </a:p>
        </p:txBody>
      </p:sp>
      <p:pic>
        <p:nvPicPr>
          <p:cNvPr id="1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2C593BEB-29DB-4A23-8DF0-8D35144E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5" y="1860601"/>
            <a:ext cx="1445502" cy="14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761D86FA-FE0C-4235-A5DE-6AD0D628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54" y="2233897"/>
            <a:ext cx="1441475" cy="9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ichier:Expressjs.png — Wikipédia">
            <a:extLst>
              <a:ext uri="{FF2B5EF4-FFF2-40B4-BE49-F238E27FC236}">
                <a16:creationId xmlns:a16="http://schemas.microsoft.com/office/drawing/2014/main" id="{0735B16C-043D-440A-A4E4-13AC10E3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00" y="2979068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7CCEA841-41DF-4846-AF25-E4C2C34C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12" y="1848560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1BDD5DD7-F35F-4456-8A27-FA8A2C379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04" y="1985135"/>
            <a:ext cx="1445502" cy="144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ongoDB Logo - PNG Logo Vector Brand Downloads (SVG, EPS)">
            <a:extLst>
              <a:ext uri="{FF2B5EF4-FFF2-40B4-BE49-F238E27FC236}">
                <a16:creationId xmlns:a16="http://schemas.microsoft.com/office/drawing/2014/main" id="{EF48501B-1D2C-4520-ABFC-65335623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800" y="2233897"/>
            <a:ext cx="1441475" cy="9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ichier:Expressjs.png — Wikipédia">
            <a:extLst>
              <a:ext uri="{FF2B5EF4-FFF2-40B4-BE49-F238E27FC236}">
                <a16:creationId xmlns:a16="http://schemas.microsoft.com/office/drawing/2014/main" id="{FCCE13FF-03DB-4D61-B29A-244CE44C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46" y="2979068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17BC87C8-A10E-4044-A3BB-4BF07F62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58" y="1848560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7DA7758-5D6A-4B32-971A-E35EC0C0E8A7}"/>
              </a:ext>
            </a:extLst>
          </p:cNvPr>
          <p:cNvSpPr txBox="1"/>
          <p:nvPr/>
        </p:nvSpPr>
        <p:spPr>
          <a:xfrm>
            <a:off x="4810081" y="3621693"/>
            <a:ext cx="381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latin typeface="Montserrat" panose="020B0604020202020204" charset="0"/>
              </a:rPr>
              <a:t>En vue globale du menu, le front-end appelle les données de plats stockées dans le back-end.</a:t>
            </a:r>
          </a:p>
        </p:txBody>
      </p:sp>
    </p:spTree>
    <p:extLst>
      <p:ext uri="{BB962C8B-B14F-4D97-AF65-F5344CB8AC3E}">
        <p14:creationId xmlns:p14="http://schemas.microsoft.com/office/powerpoint/2010/main" val="57735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Veille Technologique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développement du site</a:t>
            </a:r>
            <a:endParaRPr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4151873"/>
            <a:ext cx="1040015" cy="417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7FB6740B-729F-4121-B523-CE7872F2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62" y="2272353"/>
            <a:ext cx="1300882" cy="4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edly logo - Icônes Médias sociaux et logos">
            <a:extLst>
              <a:ext uri="{FF2B5EF4-FFF2-40B4-BE49-F238E27FC236}">
                <a16:creationId xmlns:a16="http://schemas.microsoft.com/office/drawing/2014/main" id="{051431A9-FAEF-42D5-BAD7-496D0B56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95" y="2199449"/>
            <a:ext cx="1145399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dit Logo : histoire, signification de l'emblème">
            <a:extLst>
              <a:ext uri="{FF2B5EF4-FFF2-40B4-BE49-F238E27FC236}">
                <a16:creationId xmlns:a16="http://schemas.microsoft.com/office/drawing/2014/main" id="{388DAA8D-F437-466A-AB28-3CA47B2A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21" y="4044903"/>
            <a:ext cx="1132195" cy="6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E1AE092-34C8-4E55-A7F7-047E4E66306D}"/>
              </a:ext>
            </a:extLst>
          </p:cNvPr>
          <p:cNvSpPr txBox="1"/>
          <p:nvPr/>
        </p:nvSpPr>
        <p:spPr>
          <a:xfrm>
            <a:off x="2470224" y="1505664"/>
            <a:ext cx="420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latin typeface="Montserrat" panose="020B0604020202020204" charset="0"/>
              </a:rPr>
              <a:t>Utilisation de deux outils principaux pour le travail de veille :</a:t>
            </a:r>
          </a:p>
          <a:p>
            <a:pPr algn="ctr"/>
            <a:r>
              <a:rPr lang="fr-FR" sz="1000" b="1" dirty="0">
                <a:latin typeface="Montserrat" panose="020B0604020202020204" charset="0"/>
              </a:rPr>
              <a:t>Feedly et Daily.dev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34C2AA6-BC0E-4215-BC7F-D8364724A996}"/>
              </a:ext>
            </a:extLst>
          </p:cNvPr>
          <p:cNvSpPr txBox="1"/>
          <p:nvPr/>
        </p:nvSpPr>
        <p:spPr>
          <a:xfrm>
            <a:off x="2470224" y="3236340"/>
            <a:ext cx="420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latin typeface="Montserrat" panose="020B0604020202020204" charset="0"/>
              </a:rPr>
              <a:t>Autres sources diverses et variées : exemples avec Reddit, Windows et MDN.</a:t>
            </a:r>
          </a:p>
        </p:txBody>
      </p:sp>
      <p:pic>
        <p:nvPicPr>
          <p:cNvPr id="5" name="Picture 2" descr="Download MDN Web Docs (Mozilla Developer Network, Mozilla Developer Center)  Logo in SVG Vector or PNG File Format - Logo.wine">
            <a:extLst>
              <a:ext uri="{FF2B5EF4-FFF2-40B4-BE49-F238E27FC236}">
                <a16:creationId xmlns:a16="http://schemas.microsoft.com/office/drawing/2014/main" id="{CE914D0F-D077-46B9-9193-F4203CB2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94" y="3809274"/>
            <a:ext cx="1751987" cy="11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chier:Windows logo - 2006.svg — Wikipédia">
            <a:extLst>
              <a:ext uri="{FF2B5EF4-FFF2-40B4-BE49-F238E27FC236}">
                <a16:creationId xmlns:a16="http://schemas.microsoft.com/office/drawing/2014/main" id="{6E9F3FC7-D796-45A5-A15F-B31529B8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36" y="4140136"/>
            <a:ext cx="506786" cy="4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eedly logo - Icônes Médias sociaux et logos">
            <a:extLst>
              <a:ext uri="{FF2B5EF4-FFF2-40B4-BE49-F238E27FC236}">
                <a16:creationId xmlns:a16="http://schemas.microsoft.com/office/drawing/2014/main" id="{617DDCA3-1445-4392-9C04-973AEE6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30" y="99421"/>
            <a:ext cx="1582763" cy="7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6B3E7C5-68FB-4DE8-84BD-AB1FE044C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028" y="890803"/>
            <a:ext cx="2762425" cy="2829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FD7026-23B1-480C-913F-FF547DCE4CC3}"/>
              </a:ext>
            </a:extLst>
          </p:cNvPr>
          <p:cNvSpPr txBox="1"/>
          <p:nvPr/>
        </p:nvSpPr>
        <p:spPr>
          <a:xfrm>
            <a:off x="150149" y="4021303"/>
            <a:ext cx="419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Organisation de ma veille en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Feeds personnalisés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regroupant les derniers articles sur le développement web.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J’ai, par exemple, séparé les sujets en catégories « backend » et « frontend », avec des sources pertinentes comme Codrops, CSS-Tricks, DEV Community et d’autres blogs spécialisés.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A96B4C-016F-4BB6-BAB3-A885F1C46735}"/>
              </a:ext>
            </a:extLst>
          </p:cNvPr>
          <p:cNvSpPr txBox="1"/>
          <p:nvPr/>
        </p:nvSpPr>
        <p:spPr>
          <a:xfrm>
            <a:off x="4865576" y="4021303"/>
            <a:ext cx="4278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Création d’un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Board « MenuMaker »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afin de centraliser les ressources les plus pertinentes. 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Ce Board m’a permis de sauvegarder les ressources essentielles sur des sujets de plusieurs catégories (technologies à utiliser, stack à choisir, sécurité et maintenance du site…).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3CDD6D6-EB17-422A-9587-FBA90BD1A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59" y="890803"/>
            <a:ext cx="1667736" cy="28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8EDE652F-1D61-4403-BD3A-68943384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992" y="355939"/>
            <a:ext cx="1466015" cy="49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CBAA01-0226-4F0B-9EBE-EC14EF996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890" y="1384378"/>
            <a:ext cx="4509590" cy="237474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137D42-163C-4514-84D5-682CB14FD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148" y="1384378"/>
            <a:ext cx="1477485" cy="23747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800514D-6E6D-4F5D-BEE6-E69B613E8931}"/>
              </a:ext>
            </a:extLst>
          </p:cNvPr>
          <p:cNvSpPr txBox="1"/>
          <p:nvPr/>
        </p:nvSpPr>
        <p:spPr>
          <a:xfrm>
            <a:off x="168088" y="4002731"/>
            <a:ext cx="39736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Sélection de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plusieurs tags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utiles pour mes recherches (nodejs, express, java, PHP, react…).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Grâce à cette sélection précise, mon </a:t>
            </a:r>
            <a:r>
              <a:rPr lang="fr-FR" sz="9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feed daily.dev </a:t>
            </a:r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s’est personnalisé en affichant les derniers articles en lien avec ces domaines.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EA6032-04C1-411F-8F97-3F6D91202DE9}"/>
              </a:ext>
            </a:extLst>
          </p:cNvPr>
          <p:cNvSpPr txBox="1"/>
          <p:nvPr/>
        </p:nvSpPr>
        <p:spPr>
          <a:xfrm>
            <a:off x="4572000" y="4002731"/>
            <a:ext cx="42473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Le feed daily.dev m’a permis d’avoir une veille actualisée en permanence. Le but était aussi d’avoir un deuxième outil pour élargir mes champs de recherche.</a:t>
            </a:r>
          </a:p>
          <a:p>
            <a:endParaRPr lang="fr-FR" sz="900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9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Daily.dev m’a donné accès aux tendances du moment en restant à jour sur les bonnes pratiques de développement.</a:t>
            </a:r>
          </a:p>
        </p:txBody>
      </p:sp>
    </p:spTree>
    <p:extLst>
      <p:ext uri="{BB962C8B-B14F-4D97-AF65-F5344CB8AC3E}">
        <p14:creationId xmlns:p14="http://schemas.microsoft.com/office/powerpoint/2010/main" val="297576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1;p20">
            <a:extLst>
              <a:ext uri="{FF2B5EF4-FFF2-40B4-BE49-F238E27FC236}">
                <a16:creationId xmlns:a16="http://schemas.microsoft.com/office/drawing/2014/main" id="{6FCB1E88-8917-499A-AAC4-10C04E3044F4}"/>
              </a:ext>
            </a:extLst>
          </p:cNvPr>
          <p:cNvSpPr txBox="1">
            <a:spLocks/>
          </p:cNvSpPr>
          <p:nvPr/>
        </p:nvSpPr>
        <p:spPr>
          <a:xfrm>
            <a:off x="311700" y="340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Exemples de sources liées à mon travail de veille</a:t>
            </a:r>
            <a:endParaRPr lang="fr-FR"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0830F2-0C9C-4F98-9285-9F9E866A1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89" y="1025374"/>
            <a:ext cx="2957399" cy="36273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CBA44E1-D134-48C7-9A46-1AF0F26C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31" y="913250"/>
            <a:ext cx="3210952" cy="37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Conclusion</a:t>
            </a:r>
            <a:endParaRPr sz="2000" dirty="0">
              <a:solidFill>
                <a:schemeClr val="dk2"/>
              </a:solidFill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77348" y="1411049"/>
            <a:ext cx="8320500" cy="4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Principaux objectifs du MenuMaker.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Outils utilisés pour réaliser ces objectifs : 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endParaRPr lang="fr-FR" sz="12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Méthode agile et scrum : </a:t>
            </a: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endParaRPr lang="fr-FR" sz="12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</a:pPr>
            <a:r>
              <a:rPr lang="fr-FR" sz="11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 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Montserrat"/>
              <a:buChar char="●"/>
            </a:pPr>
            <a:endParaRPr sz="18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0C8091A2-2E77-43EC-ABE8-6DC24221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41" y="2008148"/>
            <a:ext cx="668804" cy="6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A464FD-5BB0-46A6-9124-678D5DEF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685" y="3069881"/>
            <a:ext cx="1630511" cy="819984"/>
          </a:xfrm>
          <a:prstGeom prst="rect">
            <a:avLst/>
          </a:prstGeom>
        </p:spPr>
      </p:pic>
      <p:pic>
        <p:nvPicPr>
          <p:cNvPr id="10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3089BC0C-425A-4CB9-A900-DDF99F4E2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45" y="2047817"/>
            <a:ext cx="961157" cy="5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557202C7-6885-4217-AC37-330A0504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67" y="1931759"/>
            <a:ext cx="1192310" cy="7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chier:Expressjs.png — Wikipédia">
            <a:extLst>
              <a:ext uri="{FF2B5EF4-FFF2-40B4-BE49-F238E27FC236}">
                <a16:creationId xmlns:a16="http://schemas.microsoft.com/office/drawing/2014/main" id="{2E264A5A-9E0F-4D2A-913B-A1561614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55" y="2120799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 I invested in daily.dev. Community is in the heart of humanity… | by  Amir Shevat | Medium">
            <a:extLst>
              <a:ext uri="{FF2B5EF4-FFF2-40B4-BE49-F238E27FC236}">
                <a16:creationId xmlns:a16="http://schemas.microsoft.com/office/drawing/2014/main" id="{562BE819-AD23-4184-97D1-F3767B37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46" y="4319981"/>
            <a:ext cx="941495" cy="3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eedly logo - Icônes Médias sociaux et logos">
            <a:extLst>
              <a:ext uri="{FF2B5EF4-FFF2-40B4-BE49-F238E27FC236}">
                <a16:creationId xmlns:a16="http://schemas.microsoft.com/office/drawing/2014/main" id="{D6DF61D0-D4B2-4584-93A2-BADF6255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80" y="4283189"/>
            <a:ext cx="828966" cy="4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ddit Logo : histoire, signification de l'emblème">
            <a:extLst>
              <a:ext uri="{FF2B5EF4-FFF2-40B4-BE49-F238E27FC236}">
                <a16:creationId xmlns:a16="http://schemas.microsoft.com/office/drawing/2014/main" id="{84297210-415A-43FB-A63F-7A42BCCB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92" y="4213967"/>
            <a:ext cx="819410" cy="4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ownload MDN Web Docs (Mozilla Developer Network, Mozilla Developer Center)  Logo in SVG Vector or PNG File Format - Logo.wine">
            <a:extLst>
              <a:ext uri="{FF2B5EF4-FFF2-40B4-BE49-F238E27FC236}">
                <a16:creationId xmlns:a16="http://schemas.microsoft.com/office/drawing/2014/main" id="{62321833-9F32-40C1-B2D0-E31468B6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03" y="3981383"/>
            <a:ext cx="1527140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ichier:Windows logo - 2006.svg — Wikipédia">
            <a:extLst>
              <a:ext uri="{FF2B5EF4-FFF2-40B4-BE49-F238E27FC236}">
                <a16:creationId xmlns:a16="http://schemas.microsoft.com/office/drawing/2014/main" id="{6961D19F-219C-45F9-AF56-D7705659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03" y="4283189"/>
            <a:ext cx="441746" cy="3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1330123" y="1769850"/>
            <a:ext cx="6483754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 DE LA PRESENTATION, AVEZ-VOUS DES QUESTIONS ?</a:t>
            </a:r>
            <a:endParaRPr sz="3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Sommaire</a:t>
            </a:r>
            <a:endParaRPr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Contexte du Projet</a:t>
            </a:r>
            <a:endParaRPr sz="34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11750" y="974125"/>
            <a:ext cx="83205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Brève introduction du site de Menu Maker : objectifs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8A3A4CB-2B6A-470A-AED6-95DC50D88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86" y="2571750"/>
            <a:ext cx="1815356" cy="6412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FCC19C-9292-43BA-9452-66170643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414" y="1582588"/>
            <a:ext cx="2209748" cy="32609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CF018F-3566-46E6-917E-D81A837B5480}"/>
              </a:ext>
            </a:extLst>
          </p:cNvPr>
          <p:cNvSpPr txBox="1"/>
          <p:nvPr/>
        </p:nvSpPr>
        <p:spPr>
          <a:xfrm>
            <a:off x="6475324" y="2089902"/>
            <a:ext cx="190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Inscription/Connexion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AC2231-61CA-43DF-9CFC-0B8FEB992C9C}"/>
              </a:ext>
            </a:extLst>
          </p:cNvPr>
          <p:cNvSpPr txBox="1"/>
          <p:nvPr/>
        </p:nvSpPr>
        <p:spPr>
          <a:xfrm>
            <a:off x="6475324" y="3133485"/>
            <a:ext cx="17475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Personnalisation de menu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9F87F7-6A24-420A-B659-B6CD05DE42B9}"/>
              </a:ext>
            </a:extLst>
          </p:cNvPr>
          <p:cNvSpPr txBox="1"/>
          <p:nvPr/>
        </p:nvSpPr>
        <p:spPr>
          <a:xfrm>
            <a:off x="6475324" y="4169374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5"/>
                </a:solidFill>
              </a:rPr>
              <a:t>Création et exportation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A45A1D2-2F67-412C-B66F-0BB808F8A1B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95753" y="2220707"/>
            <a:ext cx="1779571" cy="28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9A68CF-3A5C-42BD-932A-B0F49BFEB3F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90147" y="3260443"/>
            <a:ext cx="1085177" cy="239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BD2E7DE-86F2-42B4-A023-0739672805B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42641" y="4300179"/>
            <a:ext cx="1332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801444" y="731375"/>
            <a:ext cx="4914344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L’authentification</a:t>
            </a: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100" b="1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Fonctionnalités de succès : 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5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L'utilisateur peut entrer son adresse mail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5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Qu'il se soit déjà connecté ou non, un mail lui est envoyé pour lui permettre de s'authentifier, ou au contraire de confirmer son mail pour accéder pour la première fois à l'application</a:t>
            </a:r>
          </a:p>
          <a:p>
            <a:pPr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- Un lien "Besoin d'aide” permet d'envoyer directement un e-mail à nos équipes</a:t>
            </a:r>
            <a:endParaRPr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6D47C3-3AE4-42BF-8898-233105F9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02126"/>
            <a:ext cx="1757877" cy="33963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33EB35-CA2E-46ED-B317-BE294691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920" y="1302126"/>
            <a:ext cx="1758491" cy="3397531"/>
          </a:xfrm>
          <a:prstGeom prst="rect">
            <a:avLst/>
          </a:prstGeom>
        </p:spPr>
      </p:pic>
      <p:pic>
        <p:nvPicPr>
          <p:cNvPr id="1026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12C9C44B-649B-41D7-995D-80D29A12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538" y="4366440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6EC12E7F-60E0-4264-9CF0-0C80CEF6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27" y="4514919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chier:Expressjs.png — Wikipédia">
            <a:extLst>
              <a:ext uri="{FF2B5EF4-FFF2-40B4-BE49-F238E27FC236}">
                <a16:creationId xmlns:a16="http://schemas.microsoft.com/office/drawing/2014/main" id="{8B54972E-EC21-4B14-B94D-35C20A02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53" y="4547265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ongoDB Logo - PNG Logo Vector Brand Downloads (SVG, EPS)">
            <a:extLst>
              <a:ext uri="{FF2B5EF4-FFF2-40B4-BE49-F238E27FC236}">
                <a16:creationId xmlns:a16="http://schemas.microsoft.com/office/drawing/2014/main" id="{46030B94-AE97-4CBC-8269-20B7625D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11" y="4416227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46702" y="556563"/>
            <a:ext cx="6871909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menu : ajout de catégories, de plats et style appliqué au menu</a:t>
            </a: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2EFD5A-7F7A-437E-A67F-7D0B37EE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57" y="1909706"/>
            <a:ext cx="4092213" cy="300469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1636AB-1AE6-4F1F-8BDA-D8930E65F67B}"/>
              </a:ext>
            </a:extLst>
          </p:cNvPr>
          <p:cNvSpPr txBox="1"/>
          <p:nvPr/>
        </p:nvSpPr>
        <p:spPr>
          <a:xfrm>
            <a:off x="4863287" y="1909706"/>
            <a:ext cx="33903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i="1" u="sng" dirty="0">
                <a:latin typeface="Montserrat" panose="020B0604020202020204" charset="0"/>
              </a:rPr>
              <a:t>Fonctionnalités de succès</a:t>
            </a:r>
          </a:p>
          <a:p>
            <a:pPr algn="ctr"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fr-FR" sz="1050" dirty="0">
                <a:latin typeface="Montserrat" panose="020B0604020202020204" charset="0"/>
              </a:rPr>
              <a:t>L’utilisateur pourra :</a:t>
            </a:r>
          </a:p>
          <a:p>
            <a:pPr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Ajouter des catégories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Ajouter des plats dans ces catégories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Personnaliser le menu à travers des éléments de style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Montserrat" panose="020B0604020202020204" charset="0"/>
            </a:endParaRPr>
          </a:p>
        </p:txBody>
      </p:sp>
      <p:pic>
        <p:nvPicPr>
          <p:cNvPr id="18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9DA21E36-4EDE-4533-9011-BEF5F6EC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691" y="4125697"/>
            <a:ext cx="664070" cy="6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180F24EE-6C2B-4AC2-8043-94612FB3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76" y="4208474"/>
            <a:ext cx="812858" cy="4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chier:Expressjs.png — Wikipédia">
            <a:extLst>
              <a:ext uri="{FF2B5EF4-FFF2-40B4-BE49-F238E27FC236}">
                <a16:creationId xmlns:a16="http://schemas.microsoft.com/office/drawing/2014/main" id="{8D3182FE-3635-4D1B-A1CA-A430B1F7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12" y="4274176"/>
            <a:ext cx="1210690" cy="3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ongoDB Logo - PNG Logo Vector Brand Downloads (SVG, EPS)">
            <a:extLst>
              <a:ext uri="{FF2B5EF4-FFF2-40B4-BE49-F238E27FC236}">
                <a16:creationId xmlns:a16="http://schemas.microsoft.com/office/drawing/2014/main" id="{8753C591-533F-48A7-ACCE-AD520881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11" y="4164528"/>
            <a:ext cx="903194" cy="5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4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Aperçu de la maquette : </a:t>
            </a:r>
            <a:r>
              <a:rPr lang="fr-FR" sz="18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captures d’écran et fonctionnalités clés</a:t>
            </a:r>
            <a:endParaRPr sz="202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182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46702" y="556563"/>
            <a:ext cx="6871909" cy="4357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i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Exportation du menu terminé</a:t>
            </a:r>
          </a:p>
        </p:txBody>
      </p:sp>
      <p:sp>
        <p:nvSpPr>
          <p:cNvPr id="78" name="Google Shape;78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1636AB-1AE6-4F1F-8BDA-D8930E65F67B}"/>
              </a:ext>
            </a:extLst>
          </p:cNvPr>
          <p:cNvSpPr txBox="1"/>
          <p:nvPr/>
        </p:nvSpPr>
        <p:spPr>
          <a:xfrm>
            <a:off x="3200401" y="1633199"/>
            <a:ext cx="5479676" cy="273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100" b="1" i="1" u="sng" dirty="0">
                <a:latin typeface="Montserrat" panose="020B0604020202020204" charset="0"/>
              </a:rPr>
              <a:t>Fonctionnalités de succès</a:t>
            </a:r>
          </a:p>
          <a:p>
            <a:pPr algn="ctr">
              <a:lnSpc>
                <a:spcPct val="150000"/>
              </a:lnSpc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Le restaurateur doit pouvoir en un clic </a:t>
            </a:r>
            <a:r>
              <a:rPr lang="fr-FR" sz="1050" b="1" dirty="0">
                <a:latin typeface="Montserrat" panose="020B0604020202020204" charset="0"/>
              </a:rPr>
              <a:t>télécharger le fichier PDF </a:t>
            </a:r>
            <a:r>
              <a:rPr lang="fr-FR" sz="1050" dirty="0">
                <a:latin typeface="Montserrat" panose="020B0604020202020204" charset="0"/>
              </a:rPr>
              <a:t>correspondant à son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Au clic sur l'encart, l'utilisateur doit être </a:t>
            </a:r>
            <a:r>
              <a:rPr lang="fr-FR" sz="1050" b="1" dirty="0">
                <a:latin typeface="Montserrat" panose="020B0604020202020204" charset="0"/>
              </a:rPr>
              <a:t>redirigé sur l'application Deliveroo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fr-FR" sz="1050" dirty="0">
              <a:latin typeface="Montserrat" panose="020B060402020202020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Au clic sur l'encart, des images du menu au format carré (pour les mettre sur Instagram) sont générées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050" dirty="0">
                <a:latin typeface="Montserrat" panose="020B0604020202020204" charset="0"/>
              </a:rPr>
              <a:t>Le restaurateur est </a:t>
            </a:r>
            <a:r>
              <a:rPr lang="fr-FR" sz="1050" b="1" dirty="0">
                <a:latin typeface="Montserrat" panose="020B0604020202020204" charset="0"/>
              </a:rPr>
              <a:t>redirigé vers son compte Instagram </a:t>
            </a:r>
            <a:r>
              <a:rPr lang="fr-FR" sz="1050" dirty="0">
                <a:latin typeface="Montserrat" panose="020B0604020202020204" charset="0"/>
              </a:rPr>
              <a:t>avec les photos carrées des menus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048E65-4BE6-44F5-8B07-8044E0803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08" y="1909705"/>
            <a:ext cx="2867425" cy="2514951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9E712A3-FBD1-43D5-A881-069F81E2DA32}"/>
              </a:ext>
            </a:extLst>
          </p:cNvPr>
          <p:cNvCxnSpPr>
            <a:cxnSpLocks/>
          </p:cNvCxnSpPr>
          <p:nvPr/>
        </p:nvCxnSpPr>
        <p:spPr>
          <a:xfrm flipV="1">
            <a:off x="2771457" y="2337721"/>
            <a:ext cx="617202" cy="197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FE2E566-D94A-4F2B-A355-8BCFFB1519F8}"/>
              </a:ext>
            </a:extLst>
          </p:cNvPr>
          <p:cNvCxnSpPr>
            <a:cxnSpLocks/>
          </p:cNvCxnSpPr>
          <p:nvPr/>
        </p:nvCxnSpPr>
        <p:spPr>
          <a:xfrm flipV="1">
            <a:off x="2823882" y="3018865"/>
            <a:ext cx="571501" cy="23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F05E6C-A2FF-4774-8AEF-72E14B209380}"/>
              </a:ext>
            </a:extLst>
          </p:cNvPr>
          <p:cNvCxnSpPr>
            <a:cxnSpLocks/>
          </p:cNvCxnSpPr>
          <p:nvPr/>
        </p:nvCxnSpPr>
        <p:spPr>
          <a:xfrm flipV="1">
            <a:off x="2822566" y="3825688"/>
            <a:ext cx="572817" cy="583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2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Méthodologie utilisée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méthode Agile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None/>
            </a:pPr>
            <a:br>
              <a:rPr lang="fr" sz="1500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B4C592B-5813-4DA7-BC7A-AD2BE0271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08" y="1641595"/>
            <a:ext cx="4925040" cy="24768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9B3133-4295-40FC-B4E7-B85314209063}"/>
              </a:ext>
            </a:extLst>
          </p:cNvPr>
          <p:cNvSpPr txBox="1"/>
          <p:nvPr/>
        </p:nvSpPr>
        <p:spPr>
          <a:xfrm>
            <a:off x="5380254" y="1641595"/>
            <a:ext cx="37151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b="1" i="1" u="sng" dirty="0">
                <a:latin typeface="Montserrat" panose="020B0604020202020204" charset="0"/>
              </a:rPr>
              <a:t>Choix d’équipe et durée du développement:</a:t>
            </a:r>
          </a:p>
          <a:p>
            <a:pPr algn="just"/>
            <a:endParaRPr lang="fr-FR" sz="1100" b="1" i="1" u="sng" dirty="0">
              <a:latin typeface="Montserrat" panose="020B0604020202020204" charset="0"/>
            </a:endParaRPr>
          </a:p>
          <a:p>
            <a:pPr algn="just"/>
            <a:r>
              <a:rPr lang="fr-FR" sz="1050" dirty="0">
                <a:latin typeface="Montserrat" panose="020B0604020202020204" charset="0"/>
              </a:rPr>
              <a:t>Equipe de 4 développeurs : 2 développeurs front-end et 2 développeurs back-end.</a:t>
            </a:r>
          </a:p>
          <a:p>
            <a:pPr algn="just"/>
            <a:endParaRPr lang="fr-FR" sz="1100" dirty="0">
              <a:latin typeface="Montserrat" panose="020B0604020202020204" charset="0"/>
            </a:endParaRPr>
          </a:p>
          <a:p>
            <a:pPr algn="just"/>
            <a:r>
              <a:rPr lang="fr-FR" sz="1100" dirty="0">
                <a:latin typeface="Montserrat" panose="020B0604020202020204" charset="0"/>
              </a:rPr>
              <a:t>On estime un temps de développement d’1 mois et 1 semaine : 2 sprints.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89DCB3-297A-41B1-AE62-4454DA70E562}"/>
              </a:ext>
            </a:extLst>
          </p:cNvPr>
          <p:cNvSpPr txBox="1"/>
          <p:nvPr/>
        </p:nvSpPr>
        <p:spPr>
          <a:xfrm>
            <a:off x="4572000" y="1799129"/>
            <a:ext cx="4931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Montserrat" panose="020B0604020202020204" charset="0"/>
              </a:rPr>
              <a:t>4 colonnes ont été créées afin d’avoir une vue globale sur les tâches du projet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2F3BE3-3ECA-44D4-8418-E545D6B1AD7B}"/>
              </a:ext>
            </a:extLst>
          </p:cNvPr>
          <p:cNvSpPr txBox="1"/>
          <p:nvPr/>
        </p:nvSpPr>
        <p:spPr>
          <a:xfrm>
            <a:off x="5213492" y="2323652"/>
            <a:ext cx="4097856" cy="149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b="1" i="1" u="sng" dirty="0">
                <a:latin typeface="Montserrat" panose="020B0604020202020204" charset="0"/>
              </a:rPr>
              <a:t>Fonctionnalités du Kanban : </a:t>
            </a:r>
          </a:p>
          <a:p>
            <a:pPr algn="just"/>
            <a:endParaRPr lang="fr-FR" sz="1100" b="1" i="1" u="sng" dirty="0">
              <a:latin typeface="Montserrat" panose="020B0604020202020204" charset="0"/>
            </a:endParaRP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Prioriser les tâches à effectuer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Vue globale sur l’avancement du projet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Support de partage entre développeurs</a:t>
            </a:r>
          </a:p>
          <a:p>
            <a:pPr marL="171450" indent="-171450" algn="just">
              <a:lnSpc>
                <a:spcPct val="200000"/>
              </a:lnSpc>
              <a:buFontTx/>
              <a:buChar char="-"/>
            </a:pPr>
            <a:r>
              <a:rPr lang="fr-FR" sz="900" dirty="0">
                <a:latin typeface="Montserrat" panose="020B0604020202020204" charset="0"/>
              </a:rPr>
              <a:t>Résumer de manière simple les missions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F7220B-40D4-450D-BB94-209CE029E19A}"/>
              </a:ext>
            </a:extLst>
          </p:cNvPr>
          <p:cNvSpPr txBox="1"/>
          <p:nvPr/>
        </p:nvSpPr>
        <p:spPr>
          <a:xfrm>
            <a:off x="4734444" y="4085608"/>
            <a:ext cx="44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latin typeface="Montserrat" panose="020B0604020202020204" charset="0"/>
              </a:rPr>
              <a:t>Lien du Kanban </a:t>
            </a:r>
            <a:r>
              <a:rPr lang="fr-FR" sz="1050" dirty="0">
                <a:latin typeface="Montserrat" panose="020B0604020202020204" charset="0"/>
              </a:rPr>
              <a:t>: </a:t>
            </a:r>
            <a:r>
              <a:rPr lang="fr-FR" sz="1000" dirty="0">
                <a:latin typeface="Montserrat" panose="020B0604020202020204" charset="0"/>
              </a:rPr>
              <a:t>https://trello.com/b/PVpguWC3/projet-qwenta</a:t>
            </a:r>
            <a:endParaRPr lang="fr-FR" sz="1050" dirty="0">
              <a:latin typeface="Montserrat" panose="020B0604020202020204" charset="0"/>
            </a:endParaRPr>
          </a:p>
        </p:txBody>
      </p:sp>
      <p:pic>
        <p:nvPicPr>
          <p:cNvPr id="6146" name="Picture 2" descr="Fichier:Logo Trello.svg — Wikipédia">
            <a:extLst>
              <a:ext uri="{FF2B5EF4-FFF2-40B4-BE49-F238E27FC236}">
                <a16:creationId xmlns:a16="http://schemas.microsoft.com/office/drawing/2014/main" id="{68776719-2469-42CD-9412-D9D8F4BE1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76" y="1185851"/>
            <a:ext cx="1134406" cy="3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8247E6-7FC3-4D82-97A5-3E450F3F2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7" y="1223050"/>
            <a:ext cx="4551576" cy="3597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48BBF34-093C-4007-9F43-5256F314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0" y="1076252"/>
            <a:ext cx="4093337" cy="3739724"/>
          </a:xfrm>
          <a:prstGeom prst="rect">
            <a:avLst/>
          </a:prstGeom>
        </p:spPr>
      </p:pic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Suivi du projet avec le Kanban : </a:t>
            </a:r>
            <a:r>
              <a:rPr lang="fr-FR" sz="2000" dirty="0">
                <a:latin typeface="Berlin Sans FB" panose="020E0602020502020306" pitchFamily="34" charset="0"/>
                <a:ea typeface="Montserrat"/>
                <a:cs typeface="Montserrat"/>
                <a:sym typeface="Montserrat"/>
              </a:rPr>
              <a:t>exemple de décomposition d’une tâche</a:t>
            </a:r>
            <a:endParaRPr sz="3000" dirty="0">
              <a:latin typeface="Berlin Sans FB" panose="020E0602020502020306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735EF95-2140-4AD1-87E9-B26874751E1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42247" y="2277545"/>
            <a:ext cx="3002054" cy="491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9463528-43EC-46DF-99D0-A23567A33C70}"/>
              </a:ext>
            </a:extLst>
          </p:cNvPr>
          <p:cNvSpPr txBox="1"/>
          <p:nvPr/>
        </p:nvSpPr>
        <p:spPr>
          <a:xfrm>
            <a:off x="4844301" y="2641771"/>
            <a:ext cx="16866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Attribution de la tache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EF197AD-B3E6-43CB-B3FE-9B60D22B780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176618" y="2452980"/>
            <a:ext cx="3667683" cy="828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72AC8C1-DEB2-4EB1-BC33-262E201D51E4}"/>
              </a:ext>
            </a:extLst>
          </p:cNvPr>
          <p:cNvSpPr txBox="1"/>
          <p:nvPr/>
        </p:nvSpPr>
        <p:spPr>
          <a:xfrm>
            <a:off x="4844301" y="3154704"/>
            <a:ext cx="4227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Complexité de la tâche (se référencer à la suite de Fibonacci)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17710ED-5A7E-4035-8125-29DF4885C6D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364876" y="2641771"/>
            <a:ext cx="3479425" cy="116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E20C637-F927-43A6-84C1-26A464930FCA}"/>
              </a:ext>
            </a:extLst>
          </p:cNvPr>
          <p:cNvSpPr txBox="1"/>
          <p:nvPr/>
        </p:nvSpPr>
        <p:spPr>
          <a:xfrm>
            <a:off x="4844301" y="3682130"/>
            <a:ext cx="1986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Liste des critères de succès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22E21FD-BCE4-43E4-9183-D8FEE17EC69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580029" y="3505505"/>
            <a:ext cx="3294341" cy="83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56E9157-356E-4A66-83B3-AEB8121661D5}"/>
              </a:ext>
            </a:extLst>
          </p:cNvPr>
          <p:cNvSpPr txBox="1"/>
          <p:nvPr/>
        </p:nvSpPr>
        <p:spPr>
          <a:xfrm>
            <a:off x="4874370" y="4218340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Spécifications techniques liées à la tâche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316CA9-752A-4411-836E-6EA6BEA02B40}"/>
              </a:ext>
            </a:extLst>
          </p:cNvPr>
          <p:cNvSpPr txBox="1"/>
          <p:nvPr/>
        </p:nvSpPr>
        <p:spPr>
          <a:xfrm>
            <a:off x="4874370" y="2150587"/>
            <a:ext cx="1443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Priorité de la tâche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FFCFCC5-BFFD-41A9-A7EE-D6345E244DD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541494" y="1835664"/>
            <a:ext cx="2332876" cy="44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BA0CD-4CE6-4F3E-94D9-63FE8B9D7420}"/>
              </a:ext>
            </a:extLst>
          </p:cNvPr>
          <p:cNvSpPr txBox="1"/>
          <p:nvPr/>
        </p:nvSpPr>
        <p:spPr>
          <a:xfrm>
            <a:off x="4874370" y="1651079"/>
            <a:ext cx="2329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latin typeface="Montserrat" panose="020B0604020202020204" charset="0"/>
              </a:rPr>
              <a:t>Durée prévisionnelle de la tâche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6EB6545-131C-4D43-A532-649D1649CDA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72762" y="1778037"/>
            <a:ext cx="2801608" cy="3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3214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901</Words>
  <Application>Microsoft Office PowerPoint</Application>
  <PresentationFormat>Affichage à l'écran (16:9)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Montserrat</vt:lpstr>
      <vt:lpstr>Berlin Sans FB</vt:lpstr>
      <vt:lpstr>Simple Light</vt:lpstr>
      <vt:lpstr>Présentation PowerPoint</vt:lpstr>
      <vt:lpstr>Sommaire</vt:lpstr>
      <vt:lpstr>Contexte du Projet</vt:lpstr>
      <vt:lpstr>Aperçu de la maquette : captures d’écran et fonctionnalités clés </vt:lpstr>
      <vt:lpstr>Aperçu de la maquette : captures d’écran et fonctionnalités clés </vt:lpstr>
      <vt:lpstr>Aperçu de la maquette : captures d’écran et fonctionnalités clés </vt:lpstr>
      <vt:lpstr>Méthodologie utilisée : méthode Agile</vt:lpstr>
      <vt:lpstr>Suivi du projet avec le Kanban</vt:lpstr>
      <vt:lpstr>Suivi du projet avec le Kanban : exemple de décomposition d’une tâche</vt:lpstr>
      <vt:lpstr>Spécifications techniques</vt:lpstr>
      <vt:lpstr>Exemple de spécification technique : modale de création d’un plat</vt:lpstr>
      <vt:lpstr>Exemple de spécification technique : modale de création d’un plat</vt:lpstr>
      <vt:lpstr>Veille Technologique : développement du site</vt:lpstr>
      <vt:lpstr>Présentation PowerPoint</vt:lpstr>
      <vt:lpstr>Présentation PowerPoint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HUGO</cp:lastModifiedBy>
  <cp:revision>46</cp:revision>
  <dcterms:modified xsi:type="dcterms:W3CDTF">2025-01-29T19:13:49Z</dcterms:modified>
</cp:coreProperties>
</file>